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302" r:id="rId4"/>
    <p:sldId id="304" r:id="rId5"/>
    <p:sldId id="303" r:id="rId6"/>
    <p:sldId id="305" r:id="rId7"/>
    <p:sldId id="266" r:id="rId8"/>
    <p:sldId id="262" r:id="rId9"/>
    <p:sldId id="306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0901" autoAdjust="0"/>
  </p:normalViewPr>
  <p:slideViewPr>
    <p:cSldViewPr snapToGrid="0" snapToObjects="1">
      <p:cViewPr>
        <p:scale>
          <a:sx n="134" d="100"/>
          <a:sy n="134" d="100"/>
        </p:scale>
        <p:origin x="-22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F071-A3AB-3B44-9CB9-EBC8316E5FE9}" type="datetimeFigureOut">
              <a:rPr lang="en-US" smtClean="0"/>
              <a:t>18/2/16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2157-33BE-7F42-A032-FDFFF18C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CD0D9-C997-7C4F-8586-807D89E6925F}" type="datetimeFigureOut">
              <a:rPr lang="en-US" smtClean="0"/>
              <a:t>18/2/16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D6D61-1CE7-2142-8684-43832A2F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6D61-1CE7-2142-8684-43832A2F4C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6D61-1CE7-2142-8684-43832A2F4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6D61-1CE7-2142-8684-43832A2F4C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6D61-1CE7-2142-8684-43832A2F4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9512" y="908720"/>
            <a:ext cx="8784976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9512" y="1556792"/>
            <a:ext cx="821910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endParaRPr lang="en-US" sz="2800" b="0" i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9512" y="1556792"/>
            <a:ext cx="821910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endParaRPr lang="en-US" sz="2800" b="0" i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C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8360" cy="936526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 b="0" i="0">
                <a:solidFill>
                  <a:srgbClr val="A6D5EE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28" y="1821786"/>
            <a:ext cx="7714745" cy="3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793" r:id="rId8"/>
    <p:sldLayoutId id="2147483782" r:id="rId9"/>
    <p:sldLayoutId id="2147483780" r:id="rId10"/>
    <p:sldLayoutId id="2147483781" r:id="rId11"/>
    <p:sldLayoutId id="21474837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hyperlink" Target="twitter.com%5Cicann" TargetMode="External"/><Relationship Id="rId13" Type="http://schemas.openxmlformats.org/officeDocument/2006/relationships/image" Target="../media/image27.png"/><Relationship Id="rId14" Type="http://schemas.openxmlformats.org/officeDocument/2006/relationships/hyperlink" Target="gplus.to%5Cicann" TargetMode="External"/><Relationship Id="rId15" Type="http://schemas.openxmlformats.org/officeDocument/2006/relationships/image" Target="../media/image28.png"/><Relationship Id="rId16" Type="http://schemas.openxmlformats.org/officeDocument/2006/relationships/hyperlink" Target="weibo.com%5CICANNorg" TargetMode="External"/><Relationship Id="rId17" Type="http://schemas.openxmlformats.org/officeDocument/2006/relationships/image" Target="../media/image29.png"/><Relationship Id="rId18" Type="http://schemas.openxmlformats.org/officeDocument/2006/relationships/hyperlink" Target="slideshare.net%5Cicannpresentations" TargetMode="External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Relationship Id="rId4" Type="http://schemas.openxmlformats.org/officeDocument/2006/relationships/hyperlink" Target="flickr.com%5Cphotos%5Cicann" TargetMode="External"/><Relationship Id="rId5" Type="http://schemas.openxmlformats.org/officeDocument/2006/relationships/image" Target="../media/image23.png"/><Relationship Id="rId6" Type="http://schemas.openxmlformats.org/officeDocument/2006/relationships/hyperlink" Target="facebook.com%5Cicannorg" TargetMode="External"/><Relationship Id="rId7" Type="http://schemas.openxmlformats.org/officeDocument/2006/relationships/image" Target="../media/image24.png"/><Relationship Id="rId8" Type="http://schemas.openxmlformats.org/officeDocument/2006/relationships/hyperlink" Target="youtube.com%5Cuser%5CICANNnews" TargetMode="External"/><Relationship Id="rId9" Type="http://schemas.openxmlformats.org/officeDocument/2006/relationships/image" Target="../media/image25.png"/><Relationship Id="rId10" Type="http://schemas.openxmlformats.org/officeDocument/2006/relationships/hyperlink" Target="linkedin.com%5Ccompany%5Cican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754" y="1650576"/>
            <a:ext cx="324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ICANN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191" y="4548960"/>
            <a:ext cx="51490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APStar</a:t>
            </a:r>
            <a:r>
              <a:rPr lang="en-US" sz="2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Retreat | 21 Feb 2016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Jia-Rong Low, VP Asia, &amp; MD APAC Hub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ICANN</a:t>
            </a:r>
          </a:p>
        </p:txBody>
      </p:sp>
    </p:spTree>
    <p:extLst>
      <p:ext uri="{BB962C8B-B14F-4D97-AF65-F5344CB8AC3E}">
        <p14:creationId xmlns:p14="http://schemas.microsoft.com/office/powerpoint/2010/main" val="22376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598" y="736024"/>
            <a:ext cx="6405402" cy="2249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2968430" y="1603503"/>
            <a:ext cx="4808999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Reach </a:t>
            </a:r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us at: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Email: apachub@icann.org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Website: </a:t>
            </a:r>
            <a:r>
              <a:rPr lang="en-US" sz="20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icann.org</a:t>
            </a:r>
            <a:endParaRPr lang="en-US" sz="20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2968430" y="1099944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800" b="1" dirty="0">
                <a:solidFill>
                  <a:schemeClr val="bg1"/>
                </a:solidFill>
                <a:latin typeface="Source Sans Pro" charset="0"/>
                <a:ea typeface="Segoe UI" charset="0"/>
                <a:cs typeface="Segoe UI Semilight" charset="0"/>
              </a:rPr>
              <a:t>Thank You and Questions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736024"/>
            <a:ext cx="2693114" cy="2249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5396046" y="3343899"/>
            <a:ext cx="21188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gplus.to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 Placeholder 32"/>
          <p:cNvSpPr txBox="1">
            <a:spLocks/>
          </p:cNvSpPr>
          <p:nvPr/>
        </p:nvSpPr>
        <p:spPr>
          <a:xfrm>
            <a:off x="5364494" y="4119353"/>
            <a:ext cx="267323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weibo.com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5364494" y="4884341"/>
            <a:ext cx="29493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flickr.com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/photos/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5364494" y="5554438"/>
            <a:ext cx="3700626" cy="425654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slideshare.net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icannpresentations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105839" y="3351787"/>
            <a:ext cx="234222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twitter.com</a:t>
            </a:r>
            <a:r>
              <a:rPr lang="en-US" sz="1800" dirty="0" smtClean="0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1105838" y="4119353"/>
            <a:ext cx="3262961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facebook.com</a:t>
            </a:r>
            <a:r>
              <a:rPr lang="en-US" sz="1800" dirty="0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1105838" y="4884341"/>
            <a:ext cx="316924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linkedin.com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/company/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 Placeholder 32"/>
          <p:cNvSpPr txBox="1">
            <a:spLocks/>
          </p:cNvSpPr>
          <p:nvPr/>
        </p:nvSpPr>
        <p:spPr>
          <a:xfrm>
            <a:off x="1105839" y="5597403"/>
            <a:ext cx="314541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youtube.com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/user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icannnews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Engage with ICANN</a:t>
            </a:r>
            <a:endParaRPr lang="en-US" dirty="0"/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921876"/>
            <a:ext cx="2366915" cy="1837061"/>
          </a:xfrm>
          <a:prstGeom prst="rect">
            <a:avLst/>
          </a:prstGeom>
        </p:spPr>
      </p:pic>
      <p:pic>
        <p:nvPicPr>
          <p:cNvPr id="41" name="Picture 40" descr="1420947842_social_style_3_flikr-128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4775809"/>
            <a:ext cx="537406" cy="537406"/>
          </a:xfrm>
          <a:prstGeom prst="rect">
            <a:avLst/>
          </a:prstGeom>
        </p:spPr>
      </p:pic>
      <p:pic>
        <p:nvPicPr>
          <p:cNvPr id="42" name="Picture 41" descr="1420948141_social_style_3_facebook-128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4" y="4008507"/>
            <a:ext cx="545448" cy="545448"/>
          </a:xfrm>
          <a:prstGeom prst="rect">
            <a:avLst/>
          </a:prstGeom>
        </p:spPr>
      </p:pic>
      <p:pic>
        <p:nvPicPr>
          <p:cNvPr id="43" name="Picture 42" descr="1420948149_social_style_3_youtube-128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95" y="5526794"/>
            <a:ext cx="528999" cy="528999"/>
          </a:xfrm>
          <a:prstGeom prst="rect">
            <a:avLst/>
          </a:prstGeom>
        </p:spPr>
      </p:pic>
      <p:pic>
        <p:nvPicPr>
          <p:cNvPr id="45" name="Picture 44" descr="1420948164_social_style_3_in-128.pn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49" y="4783089"/>
            <a:ext cx="522847" cy="522847"/>
          </a:xfrm>
          <a:prstGeom prst="rect">
            <a:avLst/>
          </a:prstGeom>
        </p:spPr>
      </p:pic>
      <p:pic>
        <p:nvPicPr>
          <p:cNvPr id="46" name="Picture 45" descr="1420948433_social_style_3_twiter-128.pn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4" y="3242143"/>
            <a:ext cx="568165" cy="568165"/>
          </a:xfrm>
          <a:prstGeom prst="rect">
            <a:avLst/>
          </a:prstGeom>
        </p:spPr>
      </p:pic>
      <p:pic>
        <p:nvPicPr>
          <p:cNvPr id="47" name="Picture 46" descr="1420948423_social_style_3_googleplus-128.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3257522"/>
            <a:ext cx="537406" cy="537406"/>
          </a:xfrm>
          <a:prstGeom prst="rect">
            <a:avLst/>
          </a:prstGeom>
        </p:spPr>
      </p:pic>
      <p:pic>
        <p:nvPicPr>
          <p:cNvPr id="48" name="Picture 47" descr="1420948525_cssi_sina_weibo-128.png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434" y="3992952"/>
            <a:ext cx="576561" cy="576558"/>
          </a:xfrm>
          <a:prstGeom prst="rect">
            <a:avLst/>
          </a:prstGeom>
        </p:spPr>
      </p:pic>
      <p:pic>
        <p:nvPicPr>
          <p:cNvPr id="2" name="Picture 1" descr="1421037698_slideshare-128.png">
            <a:hlinkClick r:id="rId18" action="ppaction://hlinkfil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59" y="5514925"/>
            <a:ext cx="552736" cy="5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2016 – A Year of Transitions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92320" y="1000443"/>
            <a:ext cx="4551680" cy="50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ransition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55953"/>
            <a:ext cx="4590435" cy="3442826"/>
          </a:xfrm>
          <a:prstGeom prst="rect">
            <a:avLst/>
          </a:prstGeom>
        </p:spPr>
      </p:pic>
      <p:pic>
        <p:nvPicPr>
          <p:cNvPr id="9" name="Picture 8" descr="baton pass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569" y="1512012"/>
            <a:ext cx="2114331" cy="1406992"/>
          </a:xfrm>
          <a:prstGeom prst="rect">
            <a:avLst/>
          </a:prstGeom>
        </p:spPr>
      </p:pic>
      <p:pic>
        <p:nvPicPr>
          <p:cNvPr id="11" name="Picture 10" descr="ianatransi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569" y="3260186"/>
            <a:ext cx="2114331" cy="14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Transition - CEO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92320" y="1000443"/>
            <a:ext cx="4551680" cy="50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ransition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55953"/>
            <a:ext cx="4590435" cy="3442826"/>
          </a:xfrm>
          <a:prstGeom prst="rect">
            <a:avLst/>
          </a:prstGeom>
        </p:spPr>
      </p:pic>
      <p:pic>
        <p:nvPicPr>
          <p:cNvPr id="3" name="Picture 2" descr="Screen Shot 2016-02-18 at 4.20.24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862" y="1854976"/>
            <a:ext cx="2379006" cy="294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575" y="4802411"/>
            <a:ext cx="3948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FFFF"/>
                </a:solidFill>
              </a:rPr>
              <a:t>Göran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Marby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FFFFFF"/>
                </a:solidFill>
              </a:rPr>
              <a:t>DG, Swedish Post &amp; Telecom   </a:t>
            </a:r>
          </a:p>
          <a:p>
            <a:pPr lvl="0"/>
            <a:endParaRPr lang="en-US" sz="2400" dirty="0" smtClean="0">
              <a:solidFill>
                <a:srgbClr val="FFFFFF"/>
              </a:solidFill>
            </a:endParaRPr>
          </a:p>
          <a:p>
            <a:pPr lvl="0"/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endParaRPr lang="en-US" sz="2400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endParaRPr lang="en-US" sz="2400" dirty="0" smtClean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88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Transition - CEO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92320" y="1000443"/>
            <a:ext cx="4551680" cy="50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6-02-18 at 4.20.24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862" y="1854976"/>
            <a:ext cx="2379006" cy="294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575" y="4802411"/>
            <a:ext cx="3948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FFFF"/>
                </a:solidFill>
              </a:rPr>
              <a:t>Göran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Marby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FFFFFF"/>
                </a:solidFill>
              </a:rPr>
              <a:t>DG, Swedish Post &amp; Telecom   </a:t>
            </a:r>
          </a:p>
          <a:p>
            <a:pPr lvl="0"/>
            <a:endParaRPr lang="en-US" sz="2400" dirty="0" smtClean="0">
              <a:solidFill>
                <a:srgbClr val="FFFFFF"/>
              </a:solidFill>
            </a:endParaRPr>
          </a:p>
          <a:p>
            <a:pPr lvl="0"/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endParaRPr lang="en-US" sz="2400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endParaRPr lang="en-US" sz="2400" dirty="0" smtClean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pic>
        <p:nvPicPr>
          <p:cNvPr id="7" name="Picture 6" descr="955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4" y="994313"/>
            <a:ext cx="3757448" cy="50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ICANN55 – IANA Transition a key priority</a:t>
            </a:r>
            <a:endParaRPr lang="en-US" dirty="0"/>
          </a:p>
        </p:txBody>
      </p:sp>
      <p:pic>
        <p:nvPicPr>
          <p:cNvPr id="3" name="Picture 2" descr="Screen Shot 2016-02-18 at 4.49.09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9610"/>
            <a:ext cx="9144000" cy="5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3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APAC 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5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remains a priority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6337" y="1536495"/>
            <a:ext cx="4838848" cy="3946518"/>
            <a:chOff x="8870017" y="-4092765"/>
            <a:chExt cx="6702731" cy="5877272"/>
          </a:xfrm>
        </p:grpSpPr>
        <p:pic>
          <p:nvPicPr>
            <p:cNvPr id="4" name="Picture 3" descr="Screen Shot 2014-04-24 at 2.31.47 P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017" y="-4092765"/>
              <a:ext cx="6702731" cy="58772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32576" y="-2703902"/>
              <a:ext cx="1788065" cy="2277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906059" y="3258154"/>
            <a:ext cx="172616" cy="172616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03757" y="2683144"/>
            <a:ext cx="172616" cy="172616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28773" y="2769452"/>
            <a:ext cx="172616" cy="172616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61674" y="4767780"/>
            <a:ext cx="172616" cy="172616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13651" y="2687616"/>
            <a:ext cx="172616" cy="172616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12463" y="1856898"/>
            <a:ext cx="208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1F24"/>
                </a:solidFill>
                <a:latin typeface="Source Sans Pro"/>
                <a:cs typeface="Source Sans Pro"/>
              </a:rPr>
              <a:t>APAC Hub</a:t>
            </a:r>
            <a:endParaRPr lang="en-US" sz="2400" b="1" dirty="0">
              <a:solidFill>
                <a:srgbClr val="0A1F24"/>
              </a:solidFill>
              <a:latin typeface="Source Sans Pro"/>
              <a:cs typeface="Source Sans Pro"/>
            </a:endParaRPr>
          </a:p>
        </p:txBody>
      </p:sp>
      <p:pic>
        <p:nvPicPr>
          <p:cNvPr id="25" name="Picture 24" descr="ICANN_Logo_B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63" y="2343633"/>
            <a:ext cx="875821" cy="679021"/>
          </a:xfrm>
          <a:prstGeom prst="rect">
            <a:avLst/>
          </a:prstGeom>
        </p:spPr>
      </p:pic>
      <p:pic>
        <p:nvPicPr>
          <p:cNvPr id="27" name="Picture 26" descr="southbeac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960" y="3118506"/>
            <a:ext cx="1438468" cy="20667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04858" y="805590"/>
            <a:ext cx="3239142" cy="467742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33889" y="1128662"/>
            <a:ext cx="2809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“</a:t>
            </a:r>
            <a:r>
              <a:rPr lang="en-US" sz="2400" dirty="0">
                <a:solidFill>
                  <a:srgbClr val="FFFFFF"/>
                </a:solidFill>
              </a:rPr>
              <a:t>Evolve and further internationalize and regionalize ICANN’s implementation of the </a:t>
            </a:r>
            <a:r>
              <a:rPr lang="en-US" sz="2400" dirty="0" err="1">
                <a:solidFill>
                  <a:srgbClr val="FFFFFF"/>
                </a:solidFill>
              </a:rPr>
              <a:t>multistakeholder</a:t>
            </a:r>
            <a:r>
              <a:rPr lang="en-US" sz="2400" dirty="0">
                <a:solidFill>
                  <a:srgbClr val="FFFFFF"/>
                </a:solidFill>
              </a:rPr>
              <a:t> approach</a:t>
            </a:r>
            <a:r>
              <a:rPr lang="en-US" sz="2400" dirty="0" smtClean="0">
                <a:solidFill>
                  <a:srgbClr val="FFFFFF"/>
                </a:solidFill>
              </a:rPr>
              <a:t>”</a:t>
            </a:r>
          </a:p>
          <a:p>
            <a:pPr lvl="0"/>
            <a:endParaRPr lang="en-US" sz="2400" dirty="0" smtClean="0">
              <a:solidFill>
                <a:srgbClr val="FFFFFF"/>
              </a:solidFill>
            </a:endParaRPr>
          </a:p>
          <a:p>
            <a:pPr lvl="0"/>
            <a:endParaRPr lang="en-US" sz="2400" dirty="0">
              <a:solidFill>
                <a:srgbClr val="FFFFFF"/>
              </a:solidFill>
            </a:endParaRP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ICANN’S efforts in Globalization</a:t>
            </a:r>
            <a:endParaRPr lang="en-US" sz="2400" dirty="0" smtClean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218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Globalizing APAC Functions – Further Streamline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0124" y="904486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93969" y="904486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0124" y="904486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93969" y="904486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950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3969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3950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93969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3950" y="904486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3950" y="904486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9198" y="1604859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Registry / Registrar Services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9874" y="1604859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Contractual Compliance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219" y="1604859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Stakeholder Engagement 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198" y="4517660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Customer Service Support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219" y="4583760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Source Sans Pro"/>
                <a:cs typeface="Source Sans Pro"/>
              </a:rPr>
              <a:t>Supporting </a:t>
            </a:r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Functions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000" y="3937417"/>
            <a:ext cx="2080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A1F24"/>
                </a:solidFill>
                <a:latin typeface="Source Sans Pro"/>
                <a:cs typeface="Source Sans Pro"/>
              </a:rPr>
              <a:t>APAC Hub</a:t>
            </a:r>
            <a:endParaRPr lang="en-US" sz="3200" b="1" dirty="0">
              <a:solidFill>
                <a:srgbClr val="0A1F24"/>
              </a:solidFill>
              <a:latin typeface="Source Sans Pro"/>
              <a:cs typeface="Source Sans Pro"/>
            </a:endParaRPr>
          </a:p>
        </p:txBody>
      </p:sp>
      <p:cxnSp>
        <p:nvCxnSpPr>
          <p:cNvPr id="14" name="Straight Arrow Connector 13"/>
          <p:cNvCxnSpPr>
            <a:endCxn id="3" idx="2"/>
          </p:cNvCxnSpPr>
          <p:nvPr/>
        </p:nvCxnSpPr>
        <p:spPr>
          <a:xfrm flipV="1">
            <a:off x="4620024" y="3079738"/>
            <a:ext cx="0" cy="601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33750" y="3079738"/>
            <a:ext cx="516374" cy="645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89924" y="3079738"/>
            <a:ext cx="504045" cy="601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7" idx="3"/>
          </p:cNvCxnSpPr>
          <p:nvPr/>
        </p:nvCxnSpPr>
        <p:spPr>
          <a:xfrm flipH="1">
            <a:off x="2833750" y="4769294"/>
            <a:ext cx="5163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5889924" y="4769294"/>
            <a:ext cx="5040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CANN_Logo_B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114" y="4641511"/>
            <a:ext cx="1347819" cy="10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Facilitate for region to participate in ICANN globally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2569213" y="3430276"/>
            <a:ext cx="2327377" cy="200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6623" y="1372326"/>
            <a:ext cx="2327377" cy="20025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170" y="1372325"/>
            <a:ext cx="2522432" cy="4060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>
          <a:xfrm>
            <a:off x="129226" y="2740653"/>
            <a:ext cx="2298836" cy="192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prstClr val="white"/>
                </a:solidFill>
                <a:latin typeface="Source Sans Pro"/>
                <a:cs typeface="Source Sans Pro"/>
              </a:rPr>
              <a:t>Content </a:t>
            </a:r>
            <a:r>
              <a:rPr lang="en-US" sz="1600" dirty="0" err="1" smtClean="0">
                <a:solidFill>
                  <a:prstClr val="white"/>
                </a:solidFill>
                <a:latin typeface="Source Sans Pro"/>
                <a:cs typeface="Source Sans Pro"/>
              </a:rPr>
              <a:t>localisation</a:t>
            </a:r>
            <a:r>
              <a:rPr lang="en-US" sz="1600" dirty="0" smtClean="0">
                <a:solidFill>
                  <a:prstClr val="white"/>
                </a:solidFill>
                <a:latin typeface="Source Sans Pro"/>
                <a:cs typeface="Source Sans Pro"/>
              </a:rPr>
              <a:t> (MOU with Japan and Thai community)</a:t>
            </a:r>
            <a:endParaRPr lang="en-US" sz="1600" dirty="0">
              <a:solidFill>
                <a:prstClr val="white"/>
              </a:solidFill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Local and regional ICANN read-outs</a:t>
            </a: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129226" y="1753768"/>
            <a:ext cx="2298836" cy="85436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4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Local context and language</a:t>
            </a:r>
            <a:endParaRPr lang="en-AU" sz="24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9212" y="1372326"/>
            <a:ext cx="4200631" cy="2002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2822305" y="2247900"/>
            <a:ext cx="3947537" cy="11650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Next Generation “WHOIS”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New </a:t>
            </a:r>
            <a:r>
              <a:rPr lang="en-AU" sz="1400" dirty="0" err="1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gTLD</a:t>
            </a: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 programme reviews (</a:t>
            </a:r>
            <a:r>
              <a:rPr lang="en-AU" sz="1400" dirty="0" err="1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Consumer,Trust</a:t>
            </a: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 and Choice, Root Stability, DNS Abuse)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Rights Protection Mechanisms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400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RDAP Operational Profile Public Comment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600" dirty="0" smtClean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2860406" y="1453568"/>
            <a:ext cx="3794394" cy="5530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4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Bringing ICANN issues to you </a:t>
            </a:r>
            <a:endParaRPr lang="en-AU" sz="24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961541" y="3430276"/>
            <a:ext cx="4200631" cy="2002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6" name="Text Placeholder 32"/>
          <p:cNvSpPr txBox="1">
            <a:spLocks/>
          </p:cNvSpPr>
          <p:nvPr/>
        </p:nvSpPr>
        <p:spPr>
          <a:xfrm>
            <a:off x="5200942" y="4036346"/>
            <a:ext cx="3930359" cy="12695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  <a:latin typeface="Source Sans Pro"/>
                <a:cs typeface="Source Sans Pro"/>
              </a:rPr>
              <a:t>Internationalised</a:t>
            </a:r>
            <a:r>
              <a:rPr lang="en-US" sz="1600" dirty="0">
                <a:solidFill>
                  <a:schemeClr val="bg1"/>
                </a:solidFill>
                <a:latin typeface="Source Sans Pro"/>
                <a:cs typeface="Source Sans Pro"/>
              </a:rPr>
              <a:t> Domain Names (IDN) </a:t>
            </a:r>
            <a:r>
              <a:rPr lang="en-US" sz="1600" dirty="0" err="1">
                <a:solidFill>
                  <a:schemeClr val="bg1"/>
                </a:solidFill>
                <a:latin typeface="Source Sans Pro"/>
                <a:cs typeface="Source Sans Pro"/>
              </a:rPr>
              <a:t>programme</a:t>
            </a:r>
            <a:endParaRPr lang="en-US" sz="16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prstClr val="white"/>
                </a:solidFill>
                <a:latin typeface="Source Sans Pro"/>
                <a:cs typeface="Source Sans Pro"/>
              </a:rPr>
              <a:t>Support regional IG events</a:t>
            </a:r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5092701" y="3557739"/>
            <a:ext cx="4038600" cy="442051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20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Facilitate dev. of MS approach</a:t>
            </a:r>
            <a:endParaRPr lang="en-AU" sz="20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pic>
        <p:nvPicPr>
          <p:cNvPr id="21" name="Picture 20" descr="0001-home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A8B6C9"/>
              </a:clrFrom>
              <a:clrTo>
                <a:srgbClr val="A8B6C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874" y="3700901"/>
            <a:ext cx="1469626" cy="1356578"/>
          </a:xfrm>
          <a:prstGeom prst="rect">
            <a:avLst/>
          </a:prstGeom>
        </p:spPr>
      </p:pic>
      <p:pic>
        <p:nvPicPr>
          <p:cNvPr id="19" name="Picture 18" descr="0004-office.eps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92" y="1753768"/>
            <a:ext cx="1192308" cy="1215237"/>
          </a:xfrm>
          <a:prstGeom prst="rect">
            <a:avLst/>
          </a:prstGeom>
        </p:spPr>
      </p:pic>
      <p:pic>
        <p:nvPicPr>
          <p:cNvPr id="7" name="Picture 6" descr="pic2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213" y="3430276"/>
            <a:ext cx="2327377" cy="2002584"/>
          </a:xfrm>
          <a:prstGeom prst="rect">
            <a:avLst/>
          </a:prstGeom>
        </p:spPr>
      </p:pic>
      <p:pic>
        <p:nvPicPr>
          <p:cNvPr id="20" name="Picture 19" descr="IMG_2609v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623" y="1372325"/>
            <a:ext cx="2345549" cy="20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1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.Template.Jan2015[1]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8287</TotalTime>
  <Words>243</Words>
  <Application>Microsoft Macintosh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ICANNPP.Template.Jan2015[1]</vt:lpstr>
      <vt:lpstr>PowerPoint Presentation</vt:lpstr>
      <vt:lpstr>2016 – A Year of Transitions</vt:lpstr>
      <vt:lpstr>Transition - CEO</vt:lpstr>
      <vt:lpstr>Transition - CEO</vt:lpstr>
      <vt:lpstr>ICANN55 – IANA Transition a key priority</vt:lpstr>
      <vt:lpstr>PowerPoint Presentation</vt:lpstr>
      <vt:lpstr>Globalization remains a priority</vt:lpstr>
      <vt:lpstr>Globalizing APAC Functions – Further Streamline</vt:lpstr>
      <vt:lpstr>Facilitate for region to participate in ICANN globally</vt:lpstr>
      <vt:lpstr>Engage with ICANN</vt:lpstr>
    </vt:vector>
  </TitlesOfParts>
  <Company>ICANN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 Wong</dc:creator>
  <cp:lastModifiedBy>Jia-Rong Low</cp:lastModifiedBy>
  <cp:revision>130</cp:revision>
  <cp:lastPrinted>2015-08-31T06:25:12Z</cp:lastPrinted>
  <dcterms:created xsi:type="dcterms:W3CDTF">2015-08-21T02:40:39Z</dcterms:created>
  <dcterms:modified xsi:type="dcterms:W3CDTF">2016-02-18T10:35:02Z</dcterms:modified>
</cp:coreProperties>
</file>